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8"/>
  </p:notesMasterIdLst>
  <p:sldIdLst>
    <p:sldId id="291" r:id="rId2"/>
    <p:sldId id="281" r:id="rId3"/>
    <p:sldId id="286" r:id="rId4"/>
    <p:sldId id="287" r:id="rId5"/>
    <p:sldId id="288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B36"/>
    <a:srgbClr val="FF6600"/>
    <a:srgbClr val="FF0071"/>
    <a:srgbClr val="A600A7"/>
    <a:srgbClr val="BF0071"/>
    <a:srgbClr val="FF009F"/>
    <a:srgbClr val="004B5A"/>
    <a:srgbClr val="FFF6D5"/>
    <a:srgbClr val="EAFFD2"/>
    <a:srgbClr val="C2F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11"/>
    <p:restoredTop sz="92813"/>
  </p:normalViewPr>
  <p:slideViewPr>
    <p:cSldViewPr snapToGrid="0" snapToObjects="1">
      <p:cViewPr varScale="1">
        <p:scale>
          <a:sx n="122" d="100"/>
          <a:sy n="122" d="100"/>
        </p:scale>
        <p:origin x="24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9B0E4-009A-184B-BEE7-2627FD3C6FC5}" type="datetimeFigureOut">
              <a:rPr lang="en-US" smtClean="0"/>
              <a:t>3/23/20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7755-55E6-1248-B2B8-5348EC9C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72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7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8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85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79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3/23/20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www.kompyte.com/register?utm_medium=h2hbctemplate&amp;utm_source=websi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48A9C9-2FA9-4744-8D5B-94AB7D53A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0369" y="4475301"/>
            <a:ext cx="11438021" cy="1615860"/>
          </a:xfrm>
        </p:spPr>
        <p:txBody>
          <a:bodyPr anchor="ctr">
            <a:noAutofit/>
          </a:bodyPr>
          <a:lstStyle/>
          <a:p>
            <a:pPr algn="l"/>
            <a:r>
              <a:rPr lang="en-US" sz="7200" b="1" dirty="0">
                <a:solidFill>
                  <a:schemeClr val="bg1"/>
                </a:solidFill>
                <a:latin typeface="+mn-lt"/>
              </a:rPr>
              <a:t>FUD</a:t>
            </a:r>
            <a:r>
              <a:rPr lang="en-US" sz="5600" b="1" dirty="0">
                <a:solidFill>
                  <a:schemeClr val="bg1"/>
                </a:solidFill>
                <a:latin typeface="+mn-lt"/>
              </a:rPr>
              <a:t> Battlecard Template </a:t>
            </a:r>
            <a:br>
              <a:rPr lang="en-US" sz="5400" b="1" dirty="0">
                <a:solidFill>
                  <a:schemeClr val="bg1"/>
                </a:solidFill>
              </a:rPr>
            </a:br>
            <a:endParaRPr lang="en-US" sz="2500" b="1" i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401310-E2FF-F64F-AB13-BEF7F9D55CEB}"/>
              </a:ext>
            </a:extLst>
          </p:cNvPr>
          <p:cNvSpPr/>
          <p:nvPr/>
        </p:nvSpPr>
        <p:spPr>
          <a:xfrm>
            <a:off x="2647084" y="4358296"/>
            <a:ext cx="8506691" cy="1472280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A636FF-694B-8741-BF7E-0BEAE0AF50B1}"/>
              </a:ext>
            </a:extLst>
          </p:cNvPr>
          <p:cNvSpPr/>
          <p:nvPr/>
        </p:nvSpPr>
        <p:spPr>
          <a:xfrm>
            <a:off x="2956514" y="5572032"/>
            <a:ext cx="7906318" cy="492443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r>
              <a:rPr lang="en-US" sz="2550" dirty="0">
                <a:solidFill>
                  <a:schemeClr val="bg1"/>
                </a:solidFill>
                <a:latin typeface="+mj-lt"/>
              </a:rPr>
              <a:t> Building a case for overcoming fear, uncertainty, and doubt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85F865A-0EE3-B04E-B202-A83E1BBE7D0D}"/>
              </a:ext>
            </a:extLst>
          </p:cNvPr>
          <p:cNvSpPr/>
          <p:nvPr/>
        </p:nvSpPr>
        <p:spPr>
          <a:xfrm>
            <a:off x="8786814" y="4113426"/>
            <a:ext cx="2076017" cy="489271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A648AA1-EC2B-6E46-B457-01B424F93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5427" y="4214220"/>
            <a:ext cx="1735869" cy="38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3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12192000" cy="112344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807688" y="298842"/>
            <a:ext cx="6199998" cy="584775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Competitive Feedback Overview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814162" y="1340956"/>
            <a:ext cx="795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Fears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23DD4BB-A284-B340-9F0A-21700754BC93}"/>
              </a:ext>
            </a:extLst>
          </p:cNvPr>
          <p:cNvSpPr/>
          <p:nvPr/>
        </p:nvSpPr>
        <p:spPr>
          <a:xfrm>
            <a:off x="4484725" y="1351364"/>
            <a:ext cx="1611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Uncertainties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C839AB6-9DAF-6F48-9FAA-46F0D11194FA}"/>
              </a:ext>
            </a:extLst>
          </p:cNvPr>
          <p:cNvSpPr/>
          <p:nvPr/>
        </p:nvSpPr>
        <p:spPr>
          <a:xfrm>
            <a:off x="8234003" y="1351364"/>
            <a:ext cx="1007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Doubts </a:t>
            </a: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448402"/>
              </p:ext>
            </p:extLst>
          </p:nvPr>
        </p:nvGraphicFramePr>
        <p:xfrm>
          <a:off x="807688" y="1948054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321183"/>
              </p:ext>
            </p:extLst>
          </p:nvPr>
        </p:nvGraphicFramePr>
        <p:xfrm>
          <a:off x="4520845" y="1948054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512015"/>
              </p:ext>
            </p:extLst>
          </p:nvPr>
        </p:nvGraphicFramePr>
        <p:xfrm>
          <a:off x="8234003" y="1948054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66" name="Triangle 65">
            <a:extLst>
              <a:ext uri="{FF2B5EF4-FFF2-40B4-BE49-F238E27FC236}">
                <a16:creationId xmlns:a16="http://schemas.microsoft.com/office/drawing/2014/main" id="{8D0B2078-AAD0-864B-9116-E6C9ED4847C4}"/>
              </a:ext>
            </a:extLst>
          </p:cNvPr>
          <p:cNvSpPr/>
          <p:nvPr/>
        </p:nvSpPr>
        <p:spPr>
          <a:xfrm rot="5400000">
            <a:off x="-62731" y="722841"/>
            <a:ext cx="929408" cy="801214"/>
          </a:xfrm>
          <a:prstGeom prst="triangle">
            <a:avLst/>
          </a:prstGeom>
          <a:solidFill>
            <a:srgbClr val="B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2C5567F0-983E-A844-8D41-C955C786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748896"/>
              </p:ext>
            </p:extLst>
          </p:nvPr>
        </p:nvGraphicFramePr>
        <p:xfrm>
          <a:off x="807688" y="314706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67ED8C3A-C631-6941-B046-4638C0D73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497569"/>
              </p:ext>
            </p:extLst>
          </p:nvPr>
        </p:nvGraphicFramePr>
        <p:xfrm>
          <a:off x="4520845" y="314706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85158163-A6D6-5A40-B78B-C908D0048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753959"/>
              </p:ext>
            </p:extLst>
          </p:nvPr>
        </p:nvGraphicFramePr>
        <p:xfrm>
          <a:off x="8234003" y="314706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4347D5C0-12D5-604E-B90C-D527B905C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803079"/>
              </p:ext>
            </p:extLst>
          </p:nvPr>
        </p:nvGraphicFramePr>
        <p:xfrm>
          <a:off x="807688" y="4318587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E38590BB-AAB6-3448-9598-375E4B5D1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54021"/>
              </p:ext>
            </p:extLst>
          </p:nvPr>
        </p:nvGraphicFramePr>
        <p:xfrm>
          <a:off x="4520845" y="4318587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0D0062C2-6466-8B41-8A43-310DB77BE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181954"/>
              </p:ext>
            </p:extLst>
          </p:nvPr>
        </p:nvGraphicFramePr>
        <p:xfrm>
          <a:off x="8234003" y="4318587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4" name="Table 83">
            <a:extLst>
              <a:ext uri="{FF2B5EF4-FFF2-40B4-BE49-F238E27FC236}">
                <a16:creationId xmlns:a16="http://schemas.microsoft.com/office/drawing/2014/main" id="{3EABB36F-1652-EF40-9D9D-46ED51C241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30328"/>
              </p:ext>
            </p:extLst>
          </p:nvPr>
        </p:nvGraphicFramePr>
        <p:xfrm>
          <a:off x="807688" y="549011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EFDAD63D-656B-1349-AAAC-75DE1E49A7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818546"/>
              </p:ext>
            </p:extLst>
          </p:nvPr>
        </p:nvGraphicFramePr>
        <p:xfrm>
          <a:off x="4520845" y="549011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19" name="Table 118">
            <a:extLst>
              <a:ext uri="{FF2B5EF4-FFF2-40B4-BE49-F238E27FC236}">
                <a16:creationId xmlns:a16="http://schemas.microsoft.com/office/drawing/2014/main" id="{B793836B-5052-AE4C-B69F-2DC6356E1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380465"/>
              </p:ext>
            </p:extLst>
          </p:nvPr>
        </p:nvGraphicFramePr>
        <p:xfrm>
          <a:off x="8234003" y="5490112"/>
          <a:ext cx="3478462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48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1494862" y="1343888"/>
            <a:ext cx="3729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12192000" cy="112344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807688" y="298842"/>
            <a:ext cx="6199998" cy="584775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Competitor Overviews 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8D0B2078-AAD0-864B-9116-E6C9ED4847C4}"/>
              </a:ext>
            </a:extLst>
          </p:cNvPr>
          <p:cNvSpPr/>
          <p:nvPr/>
        </p:nvSpPr>
        <p:spPr>
          <a:xfrm rot="5400000">
            <a:off x="-62731" y="722841"/>
            <a:ext cx="929408" cy="8012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EA2506-2CEB-174C-9E55-C3B63FEF9D4B}"/>
              </a:ext>
            </a:extLst>
          </p:cNvPr>
          <p:cNvSpPr/>
          <p:nvPr/>
        </p:nvSpPr>
        <p:spPr>
          <a:xfrm>
            <a:off x="4909390" y="1327504"/>
            <a:ext cx="3659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 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5430AFE-C1E8-654A-AB2A-4AFC5CB16D59}"/>
              </a:ext>
            </a:extLst>
          </p:cNvPr>
          <p:cNvSpPr/>
          <p:nvPr/>
        </p:nvSpPr>
        <p:spPr>
          <a:xfrm>
            <a:off x="8288521" y="1327504"/>
            <a:ext cx="3729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  </a:t>
            </a: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BF888B0B-8228-EC40-8147-CE308ED72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600471"/>
              </p:ext>
            </p:extLst>
          </p:nvPr>
        </p:nvGraphicFramePr>
        <p:xfrm>
          <a:off x="1566302" y="1931670"/>
          <a:ext cx="3267425" cy="8819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81964"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1D25BD8E-A767-7E47-9941-EFDA48CC6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07797"/>
              </p:ext>
            </p:extLst>
          </p:nvPr>
        </p:nvGraphicFramePr>
        <p:xfrm>
          <a:off x="4995118" y="1931670"/>
          <a:ext cx="3267425" cy="8819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81964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9AA173E-9CA7-DA4B-90E1-FC04AB75A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225016"/>
              </p:ext>
            </p:extLst>
          </p:nvPr>
        </p:nvGraphicFramePr>
        <p:xfrm>
          <a:off x="8423934" y="1931670"/>
          <a:ext cx="3267425" cy="8819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81964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53AD788C-4079-5644-B99A-40300E4D62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97171"/>
              </p:ext>
            </p:extLst>
          </p:nvPr>
        </p:nvGraphicFramePr>
        <p:xfrm>
          <a:off x="1566302" y="2981743"/>
          <a:ext cx="3267425" cy="5539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53998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E0F0FC1E-6855-3B4F-866D-458A2BE51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942089"/>
              </p:ext>
            </p:extLst>
          </p:nvPr>
        </p:nvGraphicFramePr>
        <p:xfrm>
          <a:off x="4995118" y="2981743"/>
          <a:ext cx="3267425" cy="5539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53998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2441DFB6-5B5A-D046-A25E-31FDC51DE1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524578"/>
              </p:ext>
            </p:extLst>
          </p:nvPr>
        </p:nvGraphicFramePr>
        <p:xfrm>
          <a:off x="8423934" y="2981743"/>
          <a:ext cx="3267425" cy="5539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553998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48F9F567-BFEE-8F41-BEFE-87C4D0374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41157"/>
              </p:ext>
            </p:extLst>
          </p:nvPr>
        </p:nvGraphicFramePr>
        <p:xfrm>
          <a:off x="1566302" y="3703850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6FADB7FB-B472-4D41-8CAE-BB9826CF2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71633"/>
              </p:ext>
            </p:extLst>
          </p:nvPr>
        </p:nvGraphicFramePr>
        <p:xfrm>
          <a:off x="4995118" y="3703850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1745BBAC-BB8A-1E4F-A721-4EF2816E7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900964"/>
              </p:ext>
            </p:extLst>
          </p:nvPr>
        </p:nvGraphicFramePr>
        <p:xfrm>
          <a:off x="8423934" y="3703850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1CD96368-34F6-1746-A8CB-3CCD5DB9A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70517"/>
              </p:ext>
            </p:extLst>
          </p:nvPr>
        </p:nvGraphicFramePr>
        <p:xfrm>
          <a:off x="1566302" y="4608981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1CC8D164-6FE1-6C49-A3B7-C907C15AD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611728"/>
              </p:ext>
            </p:extLst>
          </p:nvPr>
        </p:nvGraphicFramePr>
        <p:xfrm>
          <a:off x="4995118" y="4608981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E413E91E-442F-D241-AD4A-50AF570840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495742"/>
              </p:ext>
            </p:extLst>
          </p:nvPr>
        </p:nvGraphicFramePr>
        <p:xfrm>
          <a:off x="8423934" y="4608981"/>
          <a:ext cx="3267425" cy="76658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66581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8304A676-F82C-E541-8827-40BCB6438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165307"/>
              </p:ext>
            </p:extLst>
          </p:nvPr>
        </p:nvGraphicFramePr>
        <p:xfrm>
          <a:off x="1566302" y="5514112"/>
          <a:ext cx="3267425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43CDFC76-11DB-024D-BBBD-38C666102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267125"/>
              </p:ext>
            </p:extLst>
          </p:nvPr>
        </p:nvGraphicFramePr>
        <p:xfrm>
          <a:off x="4995118" y="5514112"/>
          <a:ext cx="3267425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B944A67D-5408-A44E-9968-20EEFE745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34415"/>
              </p:ext>
            </p:extLst>
          </p:nvPr>
        </p:nvGraphicFramePr>
        <p:xfrm>
          <a:off x="8423934" y="5514112"/>
          <a:ext cx="3267425" cy="94867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2674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4867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69" name="Rectangle 68">
            <a:extLst>
              <a:ext uri="{FF2B5EF4-FFF2-40B4-BE49-F238E27FC236}">
                <a16:creationId xmlns:a16="http://schemas.microsoft.com/office/drawing/2014/main" id="{4EBF4154-1168-594D-B439-DB453CE429CB}"/>
              </a:ext>
            </a:extLst>
          </p:cNvPr>
          <p:cNvSpPr/>
          <p:nvPr/>
        </p:nvSpPr>
        <p:spPr>
          <a:xfrm>
            <a:off x="688112" y="-1252227"/>
            <a:ext cx="1048557" cy="553998"/>
          </a:xfrm>
          <a:prstGeom prst="rect">
            <a:avLst/>
          </a:prstGeom>
          <a:solidFill>
            <a:srgbClr val="F8F8F8"/>
          </a:solidFill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rgbClr val="1A2B36"/>
                </a:solidFill>
              </a:rPr>
              <a:t># of</a:t>
            </a:r>
            <a:br>
              <a:rPr lang="en-US" sz="1500" b="1" dirty="0">
                <a:solidFill>
                  <a:srgbClr val="1A2B36"/>
                </a:solidFill>
              </a:rPr>
            </a:br>
            <a:r>
              <a:rPr lang="en-US" sz="1500" b="1" dirty="0">
                <a:solidFill>
                  <a:srgbClr val="1A2B36"/>
                </a:solidFill>
              </a:rPr>
              <a:t>employees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DDEFC99-6B3B-A64D-8A60-4243B996E616}"/>
              </a:ext>
            </a:extLst>
          </p:cNvPr>
          <p:cNvSpPr/>
          <p:nvPr/>
        </p:nvSpPr>
        <p:spPr>
          <a:xfrm rot="5400000" flipH="1">
            <a:off x="232015" y="2323734"/>
            <a:ext cx="127268" cy="1097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18CCDE86-B665-1D45-97B2-9E90285A20B1}"/>
              </a:ext>
            </a:extLst>
          </p:cNvPr>
          <p:cNvSpPr/>
          <p:nvPr/>
        </p:nvSpPr>
        <p:spPr>
          <a:xfrm rot="5400000" flipH="1">
            <a:off x="224029" y="3222615"/>
            <a:ext cx="127268" cy="1097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2E297620-2DD9-BE43-81D0-04ED8F863BA3}"/>
              </a:ext>
            </a:extLst>
          </p:cNvPr>
          <p:cNvSpPr/>
          <p:nvPr/>
        </p:nvSpPr>
        <p:spPr>
          <a:xfrm rot="5400000" flipH="1">
            <a:off x="177158" y="4048019"/>
            <a:ext cx="127268" cy="1097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51D88AA3-EF0B-2541-86F1-F1C312CC5045}"/>
              </a:ext>
            </a:extLst>
          </p:cNvPr>
          <p:cNvSpPr/>
          <p:nvPr/>
        </p:nvSpPr>
        <p:spPr>
          <a:xfrm rot="5400000" flipH="1">
            <a:off x="191013" y="4940152"/>
            <a:ext cx="127268" cy="1097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riangle 76">
            <a:extLst>
              <a:ext uri="{FF2B5EF4-FFF2-40B4-BE49-F238E27FC236}">
                <a16:creationId xmlns:a16="http://schemas.microsoft.com/office/drawing/2014/main" id="{49A5EA82-14A5-B840-B5BD-308F12024F45}"/>
              </a:ext>
            </a:extLst>
          </p:cNvPr>
          <p:cNvSpPr/>
          <p:nvPr/>
        </p:nvSpPr>
        <p:spPr>
          <a:xfrm rot="5400000" flipH="1">
            <a:off x="177158" y="5904591"/>
            <a:ext cx="127268" cy="109714"/>
          </a:xfrm>
          <a:prstGeom prst="triangle">
            <a:avLst/>
          </a:prstGeom>
          <a:solidFill>
            <a:srgbClr val="FF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8D89F0-F9EF-6C42-98D7-E9212CEB14FD}"/>
              </a:ext>
            </a:extLst>
          </p:cNvPr>
          <p:cNvSpPr/>
          <p:nvPr/>
        </p:nvSpPr>
        <p:spPr>
          <a:xfrm>
            <a:off x="350506" y="2233539"/>
            <a:ext cx="87248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</a:rPr>
              <a:t>FOUNDED</a:t>
            </a:r>
            <a:endParaRPr lang="en-US" sz="1300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FF566E3-744D-AF48-ADD1-538362AFEC90}"/>
              </a:ext>
            </a:extLst>
          </p:cNvPr>
          <p:cNvSpPr/>
          <p:nvPr/>
        </p:nvSpPr>
        <p:spPr>
          <a:xfrm>
            <a:off x="350506" y="3033639"/>
            <a:ext cx="9892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</a:rPr>
              <a:t># OF </a:t>
            </a:r>
            <a:br>
              <a:rPr lang="en-US" sz="1300" dirty="0">
                <a:solidFill>
                  <a:srgbClr val="000000"/>
                </a:solidFill>
              </a:rPr>
            </a:br>
            <a:r>
              <a:rPr lang="en-US" sz="1300" dirty="0">
                <a:solidFill>
                  <a:srgbClr val="000000"/>
                </a:solidFill>
              </a:rPr>
              <a:t>EMPLOYEES</a:t>
            </a:r>
            <a:endParaRPr lang="en-US" sz="13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65317CA-1527-9E4D-910D-415C44D059A5}"/>
              </a:ext>
            </a:extLst>
          </p:cNvPr>
          <p:cNvSpPr/>
          <p:nvPr/>
        </p:nvSpPr>
        <p:spPr>
          <a:xfrm>
            <a:off x="350506" y="3861908"/>
            <a:ext cx="95596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</a:rPr>
              <a:t>ESTIMATED</a:t>
            </a:r>
          </a:p>
          <a:p>
            <a:r>
              <a:rPr lang="en-US" sz="1300" dirty="0">
                <a:solidFill>
                  <a:srgbClr val="000000"/>
                </a:solidFill>
              </a:rPr>
              <a:t>REVENUE</a:t>
            </a:r>
            <a:endParaRPr lang="en-US" sz="130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6EBC054-E6E0-9147-89EC-D2C09861E3AC}"/>
              </a:ext>
            </a:extLst>
          </p:cNvPr>
          <p:cNvSpPr/>
          <p:nvPr/>
        </p:nvSpPr>
        <p:spPr>
          <a:xfrm>
            <a:off x="350506" y="4861079"/>
            <a:ext cx="83388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</a:rPr>
              <a:t>FUNDING</a:t>
            </a:r>
            <a:endParaRPr lang="en-US" sz="1300" dirty="0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AFEBB02-5574-5847-B398-766ACA7C1FF8}"/>
              </a:ext>
            </a:extLst>
          </p:cNvPr>
          <p:cNvSpPr/>
          <p:nvPr/>
        </p:nvSpPr>
        <p:spPr>
          <a:xfrm>
            <a:off x="350506" y="5746902"/>
            <a:ext cx="10434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</a:rPr>
              <a:t>INDUSTRY</a:t>
            </a:r>
          </a:p>
          <a:p>
            <a:r>
              <a:rPr lang="en-US" sz="1300" dirty="0">
                <a:solidFill>
                  <a:srgbClr val="000000"/>
                </a:solidFill>
              </a:rPr>
              <a:t>REPUTATION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008475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12192000" cy="112344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807687" y="298842"/>
            <a:ext cx="8433899" cy="584775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Competitors | Strengths &amp; Weaknesses </a:t>
            </a: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64233"/>
              </p:ext>
            </p:extLst>
          </p:nvPr>
        </p:nvGraphicFramePr>
        <p:xfrm>
          <a:off x="807688" y="2253123"/>
          <a:ext cx="3478462" cy="19068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89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288939"/>
              </p:ext>
            </p:extLst>
          </p:nvPr>
        </p:nvGraphicFramePr>
        <p:xfrm>
          <a:off x="4520845" y="2253124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240225"/>
              </p:ext>
            </p:extLst>
          </p:nvPr>
        </p:nvGraphicFramePr>
        <p:xfrm>
          <a:off x="8234003" y="2253124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66" name="Triangle 65">
            <a:extLst>
              <a:ext uri="{FF2B5EF4-FFF2-40B4-BE49-F238E27FC236}">
                <a16:creationId xmlns:a16="http://schemas.microsoft.com/office/drawing/2014/main" id="{8D0B2078-AAD0-864B-9116-E6C9ED4847C4}"/>
              </a:ext>
            </a:extLst>
          </p:cNvPr>
          <p:cNvSpPr/>
          <p:nvPr/>
        </p:nvSpPr>
        <p:spPr>
          <a:xfrm rot="5400000">
            <a:off x="-62731" y="724310"/>
            <a:ext cx="929408" cy="8012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33B4A6-66DD-D845-B6AC-A5859678B777}"/>
              </a:ext>
            </a:extLst>
          </p:cNvPr>
          <p:cNvSpPr/>
          <p:nvPr/>
        </p:nvSpPr>
        <p:spPr>
          <a:xfrm>
            <a:off x="918523" y="1926996"/>
            <a:ext cx="1080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STRENGTHS 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92A7A7-D5C1-D942-97CB-7B73235271F1}"/>
              </a:ext>
            </a:extLst>
          </p:cNvPr>
          <p:cNvSpPr/>
          <p:nvPr/>
        </p:nvSpPr>
        <p:spPr>
          <a:xfrm>
            <a:off x="746105" y="1343888"/>
            <a:ext cx="3729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0C6C74-1ADE-3A46-AE05-1BA9CF410227}"/>
              </a:ext>
            </a:extLst>
          </p:cNvPr>
          <p:cNvSpPr/>
          <p:nvPr/>
        </p:nvSpPr>
        <p:spPr>
          <a:xfrm>
            <a:off x="4430408" y="1327504"/>
            <a:ext cx="37875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 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E76585-60B5-694E-9C1E-56FA4524C9B7}"/>
              </a:ext>
            </a:extLst>
          </p:cNvPr>
          <p:cNvSpPr/>
          <p:nvPr/>
        </p:nvSpPr>
        <p:spPr>
          <a:xfrm>
            <a:off x="8172419" y="1327504"/>
            <a:ext cx="3858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__________________  </a:t>
            </a: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FFA82DB-B6AA-8D40-A143-DD9AA0EBFF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356317"/>
              </p:ext>
            </p:extLst>
          </p:nvPr>
        </p:nvGraphicFramePr>
        <p:xfrm>
          <a:off x="807688" y="4623717"/>
          <a:ext cx="3478462" cy="19068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89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6BE941C9-0414-424B-9A21-813F22514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012094"/>
              </p:ext>
            </p:extLst>
          </p:nvPr>
        </p:nvGraphicFramePr>
        <p:xfrm>
          <a:off x="4520845" y="4623718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DC1A214-0AA7-4345-9B0D-7F63D4A75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898033"/>
              </p:ext>
            </p:extLst>
          </p:nvPr>
        </p:nvGraphicFramePr>
        <p:xfrm>
          <a:off x="8234003" y="4623718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5" name="Triangle 34">
            <a:extLst>
              <a:ext uri="{FF2B5EF4-FFF2-40B4-BE49-F238E27FC236}">
                <a16:creationId xmlns:a16="http://schemas.microsoft.com/office/drawing/2014/main" id="{2C316F04-D44E-234B-8938-7B7FC02C0A9C}"/>
              </a:ext>
            </a:extLst>
          </p:cNvPr>
          <p:cNvSpPr/>
          <p:nvPr/>
        </p:nvSpPr>
        <p:spPr>
          <a:xfrm rot="5400000" flipH="1">
            <a:off x="798910" y="2026027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71FCE3-8011-C249-9ECA-65D045193719}"/>
              </a:ext>
            </a:extLst>
          </p:cNvPr>
          <p:cNvSpPr/>
          <p:nvPr/>
        </p:nvSpPr>
        <p:spPr>
          <a:xfrm>
            <a:off x="4631541" y="1926996"/>
            <a:ext cx="1080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STRENGTHS </a:t>
            </a:r>
            <a:endParaRPr lang="en-US" sz="1400" dirty="0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1759EA63-0144-8442-BAFE-43315A270D8E}"/>
              </a:ext>
            </a:extLst>
          </p:cNvPr>
          <p:cNvSpPr/>
          <p:nvPr/>
        </p:nvSpPr>
        <p:spPr>
          <a:xfrm rot="5400000" flipH="1">
            <a:off x="4511928" y="2026027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B0B5A4-2C89-3F4C-965C-F28A45910E1A}"/>
              </a:ext>
            </a:extLst>
          </p:cNvPr>
          <p:cNvSpPr/>
          <p:nvPr/>
        </p:nvSpPr>
        <p:spPr>
          <a:xfrm>
            <a:off x="8344559" y="1926996"/>
            <a:ext cx="10805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STRENGTHS </a:t>
            </a:r>
            <a:endParaRPr lang="en-US" sz="1400" dirty="0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4705CAE1-47AF-534F-8EB6-5D0F663F8424}"/>
              </a:ext>
            </a:extLst>
          </p:cNvPr>
          <p:cNvSpPr/>
          <p:nvPr/>
        </p:nvSpPr>
        <p:spPr>
          <a:xfrm rot="5400000" flipH="1">
            <a:off x="8224946" y="2026027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C4360A-2F45-F84A-B9F4-D7502E3C79F2}"/>
              </a:ext>
            </a:extLst>
          </p:cNvPr>
          <p:cNvSpPr/>
          <p:nvPr/>
        </p:nvSpPr>
        <p:spPr>
          <a:xfrm>
            <a:off x="918523" y="4296125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7EDF60F6-E15A-624C-93EA-EC11A2560C14}"/>
              </a:ext>
            </a:extLst>
          </p:cNvPr>
          <p:cNvSpPr/>
          <p:nvPr/>
        </p:nvSpPr>
        <p:spPr>
          <a:xfrm rot="5400000" flipH="1">
            <a:off x="798910" y="4395156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346DC0-DEDB-C94B-B129-E6378747048C}"/>
              </a:ext>
            </a:extLst>
          </p:cNvPr>
          <p:cNvSpPr/>
          <p:nvPr/>
        </p:nvSpPr>
        <p:spPr>
          <a:xfrm>
            <a:off x="4631541" y="4296125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F68F8E7C-FA68-9848-922D-5444A3651E3F}"/>
              </a:ext>
            </a:extLst>
          </p:cNvPr>
          <p:cNvSpPr/>
          <p:nvPr/>
        </p:nvSpPr>
        <p:spPr>
          <a:xfrm rot="5400000" flipH="1">
            <a:off x="4511928" y="4395156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32AEE0-8CAB-E54E-9574-F7B46FEEAEDB}"/>
              </a:ext>
            </a:extLst>
          </p:cNvPr>
          <p:cNvSpPr/>
          <p:nvPr/>
        </p:nvSpPr>
        <p:spPr>
          <a:xfrm>
            <a:off x="8344559" y="4296125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B4A8EBAD-B7AA-894A-9300-D09A95263685}"/>
              </a:ext>
            </a:extLst>
          </p:cNvPr>
          <p:cNvSpPr/>
          <p:nvPr/>
        </p:nvSpPr>
        <p:spPr>
          <a:xfrm rot="5400000" flipH="1">
            <a:off x="8224946" y="4395156"/>
            <a:ext cx="127268" cy="10971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21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14CD625B-DA8A-BA45-9997-D405514C72E9}"/>
              </a:ext>
            </a:extLst>
          </p:cNvPr>
          <p:cNvSpPr/>
          <p:nvPr/>
        </p:nvSpPr>
        <p:spPr>
          <a:xfrm>
            <a:off x="0" y="0"/>
            <a:ext cx="12192000" cy="112344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807687" y="298842"/>
            <a:ext cx="8433899" cy="584775"/>
          </a:xfrm>
          <a:prstGeom prst="rect">
            <a:avLst/>
          </a:prstGeom>
          <a:solidFill>
            <a:srgbClr val="1A2B36"/>
          </a:solidFill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1"/>
                </a:solidFill>
              </a:rPr>
              <a:t>Comparative Weaknesses &amp; Response </a:t>
            </a:r>
          </a:p>
        </p:txBody>
      </p:sp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1D767FCE-3A1D-FF42-9F39-F20052C22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408650"/>
              </p:ext>
            </p:extLst>
          </p:nvPr>
        </p:nvGraphicFramePr>
        <p:xfrm>
          <a:off x="807688" y="2253123"/>
          <a:ext cx="3478462" cy="19068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89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ED671A9-1459-5F4B-B67A-DBED4D0C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655230"/>
              </p:ext>
            </p:extLst>
          </p:nvPr>
        </p:nvGraphicFramePr>
        <p:xfrm>
          <a:off x="4520845" y="2253124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EA36B64B-8792-D843-8AC3-639B95107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226702"/>
              </p:ext>
            </p:extLst>
          </p:nvPr>
        </p:nvGraphicFramePr>
        <p:xfrm>
          <a:off x="8234003" y="2253124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66" name="Triangle 65">
            <a:extLst>
              <a:ext uri="{FF2B5EF4-FFF2-40B4-BE49-F238E27FC236}">
                <a16:creationId xmlns:a16="http://schemas.microsoft.com/office/drawing/2014/main" id="{8D0B2078-AAD0-864B-9116-E6C9ED4847C4}"/>
              </a:ext>
            </a:extLst>
          </p:cNvPr>
          <p:cNvSpPr/>
          <p:nvPr/>
        </p:nvSpPr>
        <p:spPr>
          <a:xfrm rot="5400000">
            <a:off x="-62731" y="724310"/>
            <a:ext cx="929408" cy="8012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33B4A6-66DD-D845-B6AC-A5859678B777}"/>
              </a:ext>
            </a:extLst>
          </p:cNvPr>
          <p:cNvSpPr/>
          <p:nvPr/>
        </p:nvSpPr>
        <p:spPr>
          <a:xfrm>
            <a:off x="918523" y="1926996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92A7A7-D5C1-D942-97CB-7B73235271F1}"/>
              </a:ext>
            </a:extLst>
          </p:cNvPr>
          <p:cNvSpPr/>
          <p:nvPr/>
        </p:nvSpPr>
        <p:spPr>
          <a:xfrm>
            <a:off x="746105" y="1343888"/>
            <a:ext cx="3729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 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0C6C74-1ADE-3A46-AE05-1BA9CF410227}"/>
              </a:ext>
            </a:extLst>
          </p:cNvPr>
          <p:cNvSpPr/>
          <p:nvPr/>
        </p:nvSpPr>
        <p:spPr>
          <a:xfrm>
            <a:off x="4430408" y="1327504"/>
            <a:ext cx="3672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E76585-60B5-694E-9C1E-56FA4524C9B7}"/>
              </a:ext>
            </a:extLst>
          </p:cNvPr>
          <p:cNvSpPr/>
          <p:nvPr/>
        </p:nvSpPr>
        <p:spPr>
          <a:xfrm>
            <a:off x="8172419" y="1327504"/>
            <a:ext cx="3672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Competitor _________________ </a:t>
            </a: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FFA82DB-B6AA-8D40-A143-DD9AA0EBFF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702330"/>
              </p:ext>
            </p:extLst>
          </p:nvPr>
        </p:nvGraphicFramePr>
        <p:xfrm>
          <a:off x="807688" y="4623717"/>
          <a:ext cx="3478462" cy="19068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89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6BE941C9-0414-424B-9A21-813F22514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569256"/>
              </p:ext>
            </p:extLst>
          </p:nvPr>
        </p:nvGraphicFramePr>
        <p:xfrm>
          <a:off x="4520845" y="4623718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DC1A214-0AA7-4345-9B0D-7F63D4A75B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075082"/>
              </p:ext>
            </p:extLst>
          </p:nvPr>
        </p:nvGraphicFramePr>
        <p:xfrm>
          <a:off x="8234003" y="4623718"/>
          <a:ext cx="3478462" cy="19068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478462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906890">
                <a:tc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5" name="Triangle 34">
            <a:extLst>
              <a:ext uri="{FF2B5EF4-FFF2-40B4-BE49-F238E27FC236}">
                <a16:creationId xmlns:a16="http://schemas.microsoft.com/office/drawing/2014/main" id="{2C316F04-D44E-234B-8938-7B7FC02C0A9C}"/>
              </a:ext>
            </a:extLst>
          </p:cNvPr>
          <p:cNvSpPr/>
          <p:nvPr/>
        </p:nvSpPr>
        <p:spPr>
          <a:xfrm rot="5400000" flipH="1">
            <a:off x="798910" y="2026027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71FCE3-8011-C249-9ECA-65D045193719}"/>
              </a:ext>
            </a:extLst>
          </p:cNvPr>
          <p:cNvSpPr/>
          <p:nvPr/>
        </p:nvSpPr>
        <p:spPr>
          <a:xfrm>
            <a:off x="4631541" y="1926996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1759EA63-0144-8442-BAFE-43315A270D8E}"/>
              </a:ext>
            </a:extLst>
          </p:cNvPr>
          <p:cNvSpPr/>
          <p:nvPr/>
        </p:nvSpPr>
        <p:spPr>
          <a:xfrm rot="5400000" flipH="1">
            <a:off x="4511928" y="2026027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B0B5A4-2C89-3F4C-965C-F28A45910E1A}"/>
              </a:ext>
            </a:extLst>
          </p:cNvPr>
          <p:cNvSpPr/>
          <p:nvPr/>
        </p:nvSpPr>
        <p:spPr>
          <a:xfrm>
            <a:off x="8344559" y="1926996"/>
            <a:ext cx="1152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WEAKNESSES</a:t>
            </a:r>
            <a:endParaRPr lang="en-US" sz="1400" dirty="0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4705CAE1-47AF-534F-8EB6-5D0F663F8424}"/>
              </a:ext>
            </a:extLst>
          </p:cNvPr>
          <p:cNvSpPr/>
          <p:nvPr/>
        </p:nvSpPr>
        <p:spPr>
          <a:xfrm rot="5400000" flipH="1">
            <a:off x="8224946" y="2026027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1C4360A-2F45-F84A-B9F4-D7502E3C79F2}"/>
              </a:ext>
            </a:extLst>
          </p:cNvPr>
          <p:cNvSpPr/>
          <p:nvPr/>
        </p:nvSpPr>
        <p:spPr>
          <a:xfrm>
            <a:off x="918523" y="4296125"/>
            <a:ext cx="16912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COUNTER RESPONSE</a:t>
            </a:r>
            <a:endParaRPr lang="en-US" sz="1400" dirty="0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7EDF60F6-E15A-624C-93EA-EC11A2560C14}"/>
              </a:ext>
            </a:extLst>
          </p:cNvPr>
          <p:cNvSpPr/>
          <p:nvPr/>
        </p:nvSpPr>
        <p:spPr>
          <a:xfrm rot="5400000" flipH="1">
            <a:off x="798910" y="4395156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7346DC0-DEDB-C94B-B129-E6378747048C}"/>
              </a:ext>
            </a:extLst>
          </p:cNvPr>
          <p:cNvSpPr/>
          <p:nvPr/>
        </p:nvSpPr>
        <p:spPr>
          <a:xfrm>
            <a:off x="4631541" y="4296125"/>
            <a:ext cx="16912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COUNTER RESPONSE</a:t>
            </a:r>
            <a:endParaRPr lang="en-US" sz="1400" dirty="0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F68F8E7C-FA68-9848-922D-5444A3651E3F}"/>
              </a:ext>
            </a:extLst>
          </p:cNvPr>
          <p:cNvSpPr/>
          <p:nvPr/>
        </p:nvSpPr>
        <p:spPr>
          <a:xfrm rot="5400000" flipH="1">
            <a:off x="4511928" y="4395156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32AEE0-8CAB-E54E-9574-F7B46FEEAEDB}"/>
              </a:ext>
            </a:extLst>
          </p:cNvPr>
          <p:cNvSpPr/>
          <p:nvPr/>
        </p:nvSpPr>
        <p:spPr>
          <a:xfrm>
            <a:off x="8344559" y="4296125"/>
            <a:ext cx="16912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COUNTER RESPONSE</a:t>
            </a:r>
            <a:endParaRPr lang="en-US" sz="1400" dirty="0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B4A8EBAD-B7AA-894A-9300-D09A95263685}"/>
              </a:ext>
            </a:extLst>
          </p:cNvPr>
          <p:cNvSpPr/>
          <p:nvPr/>
        </p:nvSpPr>
        <p:spPr>
          <a:xfrm rot="5400000" flipH="1">
            <a:off x="8224946" y="4395156"/>
            <a:ext cx="127268" cy="109714"/>
          </a:xfrm>
          <a:prstGeom prst="triangl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3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9EF8BE6-18B0-6D43-BFD4-E161E0C2B585}"/>
              </a:ext>
            </a:extLst>
          </p:cNvPr>
          <p:cNvSpPr/>
          <p:nvPr/>
        </p:nvSpPr>
        <p:spPr>
          <a:xfrm>
            <a:off x="-38184" y="-33606"/>
            <a:ext cx="12230183" cy="6891605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D8784AC-7C09-8747-97AC-B224D7496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756" y="-13252"/>
            <a:ext cx="10554620" cy="593697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12469" y="4052844"/>
            <a:ext cx="9144000" cy="77175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Reinvent the way you compete.</a:t>
            </a: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497891" y="4623762"/>
            <a:ext cx="9144000" cy="77175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chemeClr val="bg1"/>
                </a:solidFill>
              </a:rPr>
              <a:t>www.kompyte.com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28098" y="5825182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5249" y="5503003"/>
            <a:ext cx="246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START NOW FREE TRIAL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96940" y="535299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4938" y="5312927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4608435" y="534359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19" name="TextBox 18"/>
          <p:cNvSpPr txBox="1"/>
          <p:nvPr/>
        </p:nvSpPr>
        <p:spPr>
          <a:xfrm>
            <a:off x="4564112" y="5574428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9" name="Rectangle 8"/>
          <p:cNvSpPr/>
          <p:nvPr/>
        </p:nvSpPr>
        <p:spPr>
          <a:xfrm>
            <a:off x="4730828" y="5376866"/>
            <a:ext cx="2629188" cy="623891"/>
          </a:xfrm>
          <a:prstGeom prst="rect">
            <a:avLst/>
          </a:prstGeom>
          <a:solidFill>
            <a:schemeClr val="bg1">
              <a:alpha val="0"/>
            </a:schemeClr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021E8A6-5ABB-1A41-9371-5806C29CD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9623" y="561820"/>
            <a:ext cx="1302236" cy="2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20390</TotalTime>
  <Words>201</Words>
  <Application>Microsoft Macintosh PowerPoint</Application>
  <PresentationFormat>Widescreen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FUD Battlecard Template  </vt:lpstr>
      <vt:lpstr>PowerPoint Presentation</vt:lpstr>
      <vt:lpstr>PowerPoint Presentation</vt:lpstr>
      <vt:lpstr>PowerPoint Presentation</vt:lpstr>
      <vt:lpstr>PowerPoint Presentation</vt:lpstr>
      <vt:lpstr>Reinvent the way you compete.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172</cp:revision>
  <cp:lastPrinted>2020-03-18T08:32:49Z</cp:lastPrinted>
  <dcterms:created xsi:type="dcterms:W3CDTF">2019-09-12T10:29:18Z</dcterms:created>
  <dcterms:modified xsi:type="dcterms:W3CDTF">2020-03-23T09:48:17Z</dcterms:modified>
  <cp:category/>
</cp:coreProperties>
</file>